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ook Antiqua" pitchFamily="18" charset="0"/>
      <p:regular r:id="rId13"/>
      <p:bold r:id="rId14"/>
      <p:italic r:id="rId15"/>
      <p:boldItalic r:id="rId16"/>
    </p:embeddedFont>
    <p:embeddedFont>
      <p:font typeface="Source Sans 3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Wingdings 2" pitchFamily="18" charset="2"/>
      <p:regular r:id="rId22"/>
    </p:embeddedFont>
    <p:embeddedFont>
      <p:font typeface="Wingdings 3" pitchFamily="18" charset="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58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2/27/2026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2/27/2026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322552"/>
            <a:ext cx="7416403" cy="2103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Глобальный объект и работа с DOM в JavaScript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4796552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Краткое практическое руководство для начинающих веб‑разработчиков: что такое глобальный объект, как он связан с браузером и как через DOM динамически менять страницу.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5820" y="698778"/>
            <a:ext cx="12938760" cy="1098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9. Добавление и удаление элементов — практические примеры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2270522"/>
            <a:ext cx="905351" cy="113168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46922" y="2270522"/>
            <a:ext cx="2914650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Создание и добавление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2046922" y="3098959"/>
            <a:ext cx="2914650" cy="2152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let p = document.createElement("p"); p.textContent = "Новый абзац"; document.body.appendChild(p);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24" y="2270522"/>
            <a:ext cx="905351" cy="113168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58426" y="2270522"/>
            <a:ext cx="2746415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Удаление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6458426" y="2755702"/>
            <a:ext cx="2914650" cy="1076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let el = document.getElementById("box"); el.remove();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8827" y="2270522"/>
            <a:ext cx="905351" cy="113168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69930" y="2270522"/>
            <a:ext cx="2746415" cy="343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Пример: кнопка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10869930" y="2755702"/>
            <a:ext cx="2914650" cy="2511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let btn = document.createElement("button"); btn.textContent = "Нажми"; btn.onclick = () =&gt; alert("Клик"); document.body.appendChild(btn);</a:t>
            </a:r>
            <a:endParaRPr lang="en-US" sz="1900" dirty="0"/>
          </a:p>
        </p:txBody>
      </p:sp>
      <p:sp>
        <p:nvSpPr>
          <p:cNvPr id="12" name="Shape 7"/>
          <p:cNvSpPr/>
          <p:nvPr/>
        </p:nvSpPr>
        <p:spPr>
          <a:xfrm>
            <a:off x="845820" y="5653859"/>
            <a:ext cx="12938760" cy="37743"/>
          </a:xfrm>
          <a:prstGeom prst="rect">
            <a:avLst/>
          </a:prstGeom>
          <a:solidFill>
            <a:srgbClr val="E2E6E9">
              <a:alpha val="50000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845820" y="6046470"/>
            <a:ext cx="4207669" cy="411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55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10. Итог и учебная цель</a:t>
            </a:r>
            <a:endParaRPr lang="en-US" sz="2550" dirty="0"/>
          </a:p>
        </p:txBody>
      </p:sp>
      <p:sp>
        <p:nvSpPr>
          <p:cNvPr id="14" name="Text 9"/>
          <p:cNvSpPr/>
          <p:nvPr/>
        </p:nvSpPr>
        <p:spPr>
          <a:xfrm>
            <a:off x="845820" y="6813352"/>
            <a:ext cx="12938760" cy="717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После изучения вы должны уметь: понимать роль window, работать с document и методами поиска, перемещаться по DOM, добавлять/удалять элементы и изменять содержимое и стили — основы динамики веб‑страниц.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253133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1. Понятие глобального объекта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2745105"/>
            <a:ext cx="7416403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Глобальный объект — это объект, доступный в любой части программы без дополнительных объявлений. В браузере это window: он создаётся автоматически при загрузке страницы и хранит глобальные переменные, функции и API.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3798" y="4503420"/>
            <a:ext cx="3584734" cy="2472928"/>
          </a:xfrm>
          <a:prstGeom prst="roundRect">
            <a:avLst>
              <a:gd name="adj" fmla="val 1497"/>
            </a:avLst>
          </a:prstGeom>
          <a:solidFill>
            <a:srgbClr val="303132"/>
          </a:solidFill>
          <a:ln/>
        </p:spPr>
      </p:sp>
      <p:sp>
        <p:nvSpPr>
          <p:cNvPr id="6" name="Text 3"/>
          <p:cNvSpPr/>
          <p:nvPr/>
        </p:nvSpPr>
        <p:spPr>
          <a:xfrm>
            <a:off x="1110615" y="475023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Пример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110615" y="5248870"/>
            <a:ext cx="3091101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var message = "Hello"; console.log(window.message); // "Hello"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4695349" y="4503420"/>
            <a:ext cx="3584853" cy="2472928"/>
          </a:xfrm>
          <a:prstGeom prst="roundRect">
            <a:avLst>
              <a:gd name="adj" fmla="val 1497"/>
            </a:avLst>
          </a:prstGeom>
          <a:solidFill>
            <a:srgbClr val="303132"/>
          </a:solidFill>
          <a:ln/>
        </p:spPr>
      </p:sp>
      <p:sp>
        <p:nvSpPr>
          <p:cNvPr id="9" name="Text 6"/>
          <p:cNvSpPr/>
          <p:nvPr/>
        </p:nvSpPr>
        <p:spPr>
          <a:xfrm>
            <a:off x="4942165" y="4750237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E2E6E9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Подсказка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42165" y="5248870"/>
            <a:ext cx="3091220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Можно вызывать методы window напрямую: alert("Привет") — эквивалент window.alert(...).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761768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2. Свойства глобального объекта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3253740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Основные свойства window, которые вы будете использовать постоянно: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4271724"/>
            <a:ext cx="7416403" cy="2196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document — объект документа (DOM)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location — URL и навигация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history — управление историей (back/forward)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navigator — информация о браузере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screen — параметры экрана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851184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3. Методы глобального объекта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3343156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Часто используемые методы (все они - часть window):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3990975"/>
            <a:ext cx="7416403" cy="173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alert("Привет") — сообщение пользователю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confirm("Вы уверены?") — да/нет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prompt("Введите имя") — ввод строки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setTimeout(fn, ms) и setInterval(fn, ms) — отложенные вызовы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3798" y="6008251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Вызывать window. не обязательно, но иногда полезно для ясности.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2304574"/>
            <a:ext cx="7416403" cy="1121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4. Что такое DOM — документ как дерево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350198" y="3796546"/>
            <a:ext cx="7416403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DOM (Document Object Model) представляет HTML как дерево узлов: документ → элементы → текст. Каждый элемент страницы — объект, с которым можно взаимодействовать через JavaScript.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198" y="5184696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Преимущества: динамика, взаимодействие с пользователем, обновление без перезагрузки.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1365171"/>
            <a:ext cx="4124444" cy="54992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98081" y="1847969"/>
            <a:ext cx="4487823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5. Типы узлов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5598081" y="2655689"/>
            <a:ext cx="8176022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Основные типы узлов DOM: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5598081" y="3247906"/>
            <a:ext cx="8176022" cy="2196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document — корневой объект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Элемент — HTML-тег, например &lt;div&gt;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Текст — содержимое внутри тега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Атрибут — id, class и др.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Комментарий —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598081" y="5666065"/>
            <a:ext cx="8176022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Пример: &lt;div id="box"&gt;Привет&lt;/div&gt; — элемент (div), атрибут (id), текст (Привет).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1761411"/>
            <a:ext cx="6951583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6. Поиск и выбор элементов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350198" y="2692479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Частые методы поиска: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198" y="3340298"/>
            <a:ext cx="7416403" cy="21097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document.getElementById("box") — уникальный элемент по id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document.getElementsByTagName("p") — коллекция по тегу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document.getElementsByName("username") — по атрибуту name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document.querySelector / querySelectorAll — современные универсальные селекторы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0198" y="5727740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Практическая рекомендация: предпочитайте querySelector когда нужен CSS-подход к выборке.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946553"/>
            <a:ext cx="6082070" cy="560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7. Перемещение по DOM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863798" y="2877622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Навигационные свойства узлов: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3525441"/>
            <a:ext cx="7416403" cy="173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element.parentNode — родитель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element.children — HTML‑узлы‑дочери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element.firstChild / lastChild — крайние узлы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element.nextSibling / previousSibling — соседние узлы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63798" y="5542717"/>
            <a:ext cx="7416403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Используйте эти свойства для обхода структуры и упрощения манипуляций.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1833086"/>
            <a:ext cx="8176022" cy="45633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649658" y="960001"/>
            <a:ext cx="4124444" cy="1682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8. Изменение содержимого и стилей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9649658" y="2889528"/>
            <a:ext cx="4124444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Изменение текста и HTML: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9649658" y="3481745"/>
            <a:ext cx="4124444" cy="1937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element.textContent = "Новый текст" — безопасно для текста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element.innerHTML = "&lt;b&gt;Жирный&lt;/b&gt;" — вставляет HTML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9649658" y="5640943"/>
            <a:ext cx="4124444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Изменение стилей через JS: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9649658" y="6233160"/>
            <a:ext cx="4124444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element.style.color = "red"</a:t>
            </a:r>
            <a:endParaRPr lang="en-US" sz="1900" dirty="0"/>
          </a:p>
          <a:p>
            <a:pPr marL="342900" indent="-342900" algn="l">
              <a:lnSpc>
                <a:spcPts val="2900"/>
              </a:lnSpc>
              <a:buSzPct val="100000"/>
              <a:buChar char="•"/>
            </a:pPr>
            <a:r>
              <a:rPr lang="en-US" sz="1900" dirty="0">
                <a:solidFill>
                  <a:srgbClr val="E2E6E9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element.style.backgroundColor = "yellow"</a:t>
            </a:r>
            <a:endParaRPr lang="en-US" sz="19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565</Words>
  <Application>Microsoft Office PowerPoint</Application>
  <PresentationFormat>Произвольный</PresentationFormat>
  <Paragraphs>73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Montserrat Bold</vt:lpstr>
      <vt:lpstr>Book Antiqua</vt:lpstr>
      <vt:lpstr>Source Sans 3</vt:lpstr>
      <vt:lpstr>Calibri</vt:lpstr>
      <vt:lpstr>Wingdings 2</vt:lpstr>
      <vt:lpstr>Wingdings</vt:lpstr>
      <vt:lpstr>Wingdings 3</vt:lpstr>
      <vt:lpstr>Lucida Sans</vt:lpstr>
      <vt:lpstr>Times New Roman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Dinara Sandibek</dc:creator>
  <cp:lastModifiedBy>Dinara Sandibek</cp:lastModifiedBy>
  <cp:revision>2</cp:revision>
  <dcterms:created xsi:type="dcterms:W3CDTF">2026-02-27T04:49:02Z</dcterms:created>
  <dcterms:modified xsi:type="dcterms:W3CDTF">2026-02-27T04:51:18Z</dcterms:modified>
</cp:coreProperties>
</file>